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0" Type="http://schemas.openxmlformats.org/officeDocument/2006/relationships/slide" Target="slides/slide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ffe225af5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Slide 1</a:t>
            </a:r>
            <a:r>
              <a:rPr lang="en">
                <a:solidFill>
                  <a:schemeClr val="dk1"/>
                </a:solidFill>
              </a:rPr>
              <a:t>: Choosing to record cholera deaths for each house on a map of the Soho neighborhood is one of the first and most famous data visualizations.</a:t>
            </a:r>
            <a:endParaRPr/>
          </a:p>
        </p:txBody>
      </p:sp>
      <p:sp>
        <p:nvSpPr>
          <p:cNvPr id="57" name="Google Shape;57;gffe225af5b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ffe225af5b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Slide 2</a:t>
            </a:r>
            <a:r>
              <a:rPr lang="en">
                <a:solidFill>
                  <a:schemeClr val="dk1"/>
                </a:solidFill>
              </a:rPr>
              <a:t>: The creator of this map was John Snow and it clearly shows that the deaths centered around the Broad Street Pump. This is an excellent example of a visualization that very clearly communicates a message.</a:t>
            </a:r>
            <a:endParaRPr/>
          </a:p>
        </p:txBody>
      </p:sp>
      <p:sp>
        <p:nvSpPr>
          <p:cNvPr id="64" name="Google Shape;64;gffe225af5b_1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ffe225af5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ffe225af5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Slide 3</a:t>
            </a:r>
            <a:r>
              <a:rPr lang="en">
                <a:solidFill>
                  <a:schemeClr val="dk1"/>
                </a:solidFill>
              </a:rPr>
              <a:t>: However, in some versions of this map, John Snow drew a strangely shaped outline around the pump. </a:t>
            </a:r>
            <a:r>
              <a:rPr b="1" lang="en">
                <a:solidFill>
                  <a:schemeClr val="dk1"/>
                </a:solidFill>
              </a:rPr>
              <a:t>What do you think he meant to show? </a:t>
            </a:r>
            <a:r>
              <a:rPr lang="en">
                <a:solidFill>
                  <a:schemeClr val="dk1"/>
                </a:solidFill>
              </a:rPr>
              <a:t>Responses will likely point out that it circles most of the deaths. However, it does not include all of the deaths. Point out that it is not circular. As a hint, mention that there were several other pumps in the neighborhood.</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Answer: The Broad Street Pump is the closest pump by walking distance for the houses within the outline. It is not a circle because people must walk by street to get to the pump.</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ffe225af5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ffe225af5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Slide 4</a:t>
            </a:r>
            <a:r>
              <a:rPr lang="en">
                <a:solidFill>
                  <a:schemeClr val="dk1"/>
                </a:solidFill>
              </a:rPr>
              <a:t>: Explain that Snow’s data convinced city officials to stop usage of the Broad Street Pump by removing its handle on September 8, 1854. Ask, </a:t>
            </a:r>
            <a:r>
              <a:rPr b="1" lang="en">
                <a:solidFill>
                  <a:schemeClr val="dk1"/>
                </a:solidFill>
              </a:rPr>
              <a:t>“Did this end the outbreak?”.</a:t>
            </a:r>
            <a:r>
              <a:rPr lang="en">
                <a:solidFill>
                  <a:schemeClr val="dk1"/>
                </a:solidFill>
              </a:rPr>
              <a:t> It is natural for students to think, that yes it did because the outbreak effectively ended a week or two after the handle was removed, but the point of this graph is to consider our perspective of the outbreak from not just a spatial perspective, but a time (temporal) one as well.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graph is known as an “epidemiology curve” and it shows the progression of the outbreak with deaths over time. From this data, it can be argued that the outbreak was already in decline even before the handle was removed. People were either leaving or avoiding the area of the outbreak even before the Broad Street pump was identified as the source. The news of many deaths in the area was enough data for people to naturally protect themselves through their behaviors. In other words, the outbreak would have likely ended even if the handle had not been removed.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Ask, does this suggest the waterborne theory was not correct? This is not a right/wrong question, but is meant to encourage students to see the need to consider other information, such as time, in testing and analyzing these theories.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To close out the lecture, explain that John Snow’s map did not suddenly convince everyone of the waterborne theory. As is the case in science, there are not “mic drop” moments. More data form more situations will need to be considered.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8198c262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8198c262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0" name="Shape 50"/>
        <p:cNvGrpSpPr/>
        <p:nvPr/>
      </p:nvGrpSpPr>
      <p:grpSpPr>
        <a:xfrm>
          <a:off x="0" y="0"/>
          <a:ext cx="0" cy="0"/>
          <a:chOff x="0" y="0"/>
          <a:chExt cx="0" cy="0"/>
        </a:xfrm>
      </p:grpSpPr>
      <p:sp>
        <p:nvSpPr>
          <p:cNvPr id="51" name="Google Shape;51;p13"/>
          <p:cNvSpPr txBox="1"/>
          <p:nvPr>
            <p:ph type="title"/>
          </p:nvPr>
        </p:nvSpPr>
        <p:spPr>
          <a:xfrm>
            <a:off x="457201" y="358378"/>
            <a:ext cx="8372901" cy="621711"/>
          </a:xfrm>
          <a:prstGeom prst="rect">
            <a:avLst/>
          </a:prstGeom>
          <a:noFill/>
          <a:ln>
            <a:noFill/>
          </a:ln>
        </p:spPr>
        <p:txBody>
          <a:bodyPr anchorCtr="0" anchor="b" bIns="0" lIns="0" spcFirstLastPara="1" rIns="0" wrap="square" tIns="0">
            <a:noAutofit/>
          </a:bodyPr>
          <a:lstStyle>
            <a:lvl1pPr lvl="0" algn="l">
              <a:lnSpc>
                <a:spcPct val="95000"/>
              </a:lnSpc>
              <a:spcBef>
                <a:spcPts val="0"/>
              </a:spcBef>
              <a:spcAft>
                <a:spcPts val="0"/>
              </a:spcAft>
              <a:buClr>
                <a:srgbClr val="232425"/>
              </a:buClr>
              <a:buSzPts val="2800"/>
              <a:buFont typeface="Arial"/>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 name="Google Shape;52;p13"/>
          <p:cNvSpPr txBox="1"/>
          <p:nvPr>
            <p:ph idx="1" type="body"/>
          </p:nvPr>
        </p:nvSpPr>
        <p:spPr>
          <a:xfrm>
            <a:off x="457201" y="1408346"/>
            <a:ext cx="8372901" cy="3317082"/>
          </a:xfrm>
          <a:prstGeom prst="rect">
            <a:avLst/>
          </a:prstGeom>
          <a:noFill/>
          <a:ln>
            <a:noFill/>
          </a:ln>
        </p:spPr>
        <p:txBody>
          <a:bodyPr anchorCtr="0" anchor="t" bIns="45700" lIns="0" spcFirstLastPara="1" rIns="0" wrap="square" tIns="0">
            <a:noAutofit/>
          </a:bodyPr>
          <a:lstStyle>
            <a:lvl1pPr indent="-342900" lvl="0" marL="457200" algn="l">
              <a:spcBef>
                <a:spcPts val="600"/>
              </a:spcBef>
              <a:spcAft>
                <a:spcPts val="0"/>
              </a:spcAft>
              <a:buClr>
                <a:srgbClr val="232425"/>
              </a:buClr>
              <a:buSzPts val="1800"/>
              <a:buChar char="●"/>
              <a:defRPr/>
            </a:lvl1pPr>
            <a:lvl2pPr indent="-342900" lvl="1" marL="914400" algn="l">
              <a:spcBef>
                <a:spcPts val="0"/>
              </a:spcBef>
              <a:spcAft>
                <a:spcPts val="0"/>
              </a:spcAft>
              <a:buClr>
                <a:srgbClr val="232425"/>
              </a:buClr>
              <a:buSzPts val="1800"/>
              <a:buChar char="○"/>
              <a:defRPr/>
            </a:lvl2pPr>
            <a:lvl3pPr indent="-342900" lvl="2" marL="1371600" algn="l">
              <a:spcBef>
                <a:spcPts val="0"/>
              </a:spcBef>
              <a:spcAft>
                <a:spcPts val="0"/>
              </a:spcAft>
              <a:buClr>
                <a:srgbClr val="232425"/>
              </a:buClr>
              <a:buSzPts val="1800"/>
              <a:buChar char="■"/>
              <a:defRPr/>
            </a:lvl3pPr>
            <a:lvl4pPr indent="-342900" lvl="3" marL="1828800" algn="l">
              <a:spcBef>
                <a:spcPts val="0"/>
              </a:spcBef>
              <a:spcAft>
                <a:spcPts val="0"/>
              </a:spcAft>
              <a:buClr>
                <a:srgbClr val="232425"/>
              </a:buClr>
              <a:buSzPts val="1800"/>
              <a:buChar char="●"/>
              <a:defRPr/>
            </a:lvl4pPr>
            <a:lvl5pPr indent="-342900" lvl="4" marL="2286000" algn="l">
              <a:spcBef>
                <a:spcPts val="0"/>
              </a:spcBef>
              <a:spcAft>
                <a:spcPts val="0"/>
              </a:spcAft>
              <a:buClr>
                <a:srgbClr val="232425"/>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1200"/>
              </a:spcBef>
              <a:spcAft>
                <a:spcPts val="0"/>
              </a:spcAft>
              <a:buClr>
                <a:schemeClr val="dk1"/>
              </a:buClr>
              <a:buSzPts val="1800"/>
              <a:buChar char="●"/>
              <a:defRPr/>
            </a:lvl7pPr>
            <a:lvl8pPr indent="-342900" lvl="7" marL="3657600" algn="l">
              <a:spcBef>
                <a:spcPts val="1200"/>
              </a:spcBef>
              <a:spcAft>
                <a:spcPts val="0"/>
              </a:spcAft>
              <a:buClr>
                <a:schemeClr val="dk1"/>
              </a:buClr>
              <a:buSzPts val="1800"/>
              <a:buChar char="○"/>
              <a:defRPr/>
            </a:lvl8pPr>
            <a:lvl9pPr indent="-342900" lvl="8" marL="4114800" algn="l">
              <a:spcBef>
                <a:spcPts val="1200"/>
              </a:spcBef>
              <a:spcAft>
                <a:spcPts val="1200"/>
              </a:spcAft>
              <a:buClr>
                <a:schemeClr val="dk1"/>
              </a:buClr>
              <a:buSzPts val="1800"/>
              <a:buChar char="■"/>
              <a:defRPr/>
            </a:lvl9pPr>
          </a:lstStyle>
          <a:p/>
        </p:txBody>
      </p:sp>
      <p:sp>
        <p:nvSpPr>
          <p:cNvPr id="53" name="Google Shape;53;p13"/>
          <p:cNvSpPr txBox="1"/>
          <p:nvPr>
            <p:ph idx="2" type="body"/>
          </p:nvPr>
        </p:nvSpPr>
        <p:spPr>
          <a:xfrm>
            <a:off x="457201" y="1009912"/>
            <a:ext cx="8372901" cy="374786"/>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2"/>
              </a:buClr>
              <a:buSzPts val="2000"/>
              <a:buNone/>
              <a:defRPr b="1" sz="2000">
                <a:solidFill>
                  <a:schemeClr val="accent2"/>
                </a:solidFill>
              </a:defRPr>
            </a:lvl1pPr>
            <a:lvl2pPr indent="-342900" lvl="1" marL="914400" algn="l">
              <a:spcBef>
                <a:spcPts val="0"/>
              </a:spcBef>
              <a:spcAft>
                <a:spcPts val="0"/>
              </a:spcAft>
              <a:buClr>
                <a:srgbClr val="232425"/>
              </a:buClr>
              <a:buSzPts val="1800"/>
              <a:buChar char="○"/>
              <a:defRPr/>
            </a:lvl2pPr>
            <a:lvl3pPr indent="-342900" lvl="2" marL="1371600" algn="l">
              <a:spcBef>
                <a:spcPts val="0"/>
              </a:spcBef>
              <a:spcAft>
                <a:spcPts val="0"/>
              </a:spcAft>
              <a:buClr>
                <a:srgbClr val="232425"/>
              </a:buClr>
              <a:buSzPts val="1800"/>
              <a:buChar char="■"/>
              <a:defRPr/>
            </a:lvl3pPr>
            <a:lvl4pPr indent="-342900" lvl="3" marL="1828800" algn="l">
              <a:spcBef>
                <a:spcPts val="0"/>
              </a:spcBef>
              <a:spcAft>
                <a:spcPts val="0"/>
              </a:spcAft>
              <a:buClr>
                <a:srgbClr val="232425"/>
              </a:buClr>
              <a:buSzPts val="1800"/>
              <a:buChar char="●"/>
              <a:defRPr/>
            </a:lvl4pPr>
            <a:lvl5pPr indent="-342900" lvl="4" marL="2286000" algn="l">
              <a:spcBef>
                <a:spcPts val="0"/>
              </a:spcBef>
              <a:spcAft>
                <a:spcPts val="0"/>
              </a:spcAft>
              <a:buClr>
                <a:srgbClr val="232425"/>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1200"/>
              </a:spcBef>
              <a:spcAft>
                <a:spcPts val="0"/>
              </a:spcAft>
              <a:buClr>
                <a:schemeClr val="dk1"/>
              </a:buClr>
              <a:buSzPts val="1800"/>
              <a:buChar char="●"/>
              <a:defRPr/>
            </a:lvl7pPr>
            <a:lvl8pPr indent="-342900" lvl="7" marL="3657600" algn="l">
              <a:spcBef>
                <a:spcPts val="1200"/>
              </a:spcBef>
              <a:spcAft>
                <a:spcPts val="0"/>
              </a:spcAft>
              <a:buClr>
                <a:schemeClr val="dk1"/>
              </a:buClr>
              <a:buSzPts val="1800"/>
              <a:buChar char="○"/>
              <a:defRPr/>
            </a:lvl8pPr>
            <a:lvl9pPr indent="-342900" lvl="8" marL="4114800" algn="l">
              <a:spcBef>
                <a:spcPts val="1200"/>
              </a:spcBef>
              <a:spcAft>
                <a:spcPts val="1200"/>
              </a:spcAft>
              <a:buClr>
                <a:schemeClr val="dk1"/>
              </a:buClr>
              <a:buSzPts val="1800"/>
              <a:buChar char="■"/>
              <a:defRPr/>
            </a:lvl9pPr>
          </a:lstStyle>
          <a:p/>
        </p:txBody>
      </p:sp>
      <p:sp>
        <p:nvSpPr>
          <p:cNvPr id="54" name="Google Shape;54;p13"/>
          <p:cNvSpPr txBox="1"/>
          <p:nvPr>
            <p:ph idx="12" type="sldNum"/>
          </p:nvPr>
        </p:nvSpPr>
        <p:spPr>
          <a:xfrm>
            <a:off x="4343400" y="4855282"/>
            <a:ext cx="457200" cy="137160"/>
          </a:xfrm>
          <a:prstGeom prst="rect">
            <a:avLst/>
          </a:prstGeom>
          <a:noFill/>
          <a:ln>
            <a:noFill/>
          </a:ln>
        </p:spPr>
        <p:txBody>
          <a:bodyPr anchorCtr="0" anchor="b" bIns="0" lIns="0" spcFirstLastPara="1" rIns="0" wrap="square" tIns="45700">
            <a:norm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p14:dur="25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image" Target="../media/image5.jp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type="title"/>
          </p:nvPr>
        </p:nvSpPr>
        <p:spPr>
          <a:xfrm>
            <a:off x="905976" y="385578"/>
            <a:ext cx="8373000" cy="621600"/>
          </a:xfrm>
          <a:prstGeom prst="rect">
            <a:avLst/>
          </a:prstGeom>
          <a:noFill/>
          <a:ln>
            <a:noFill/>
          </a:ln>
        </p:spPr>
        <p:txBody>
          <a:bodyPr anchorCtr="0" anchor="b" bIns="0" lIns="0" spcFirstLastPara="1" rIns="0" wrap="square" tIns="0">
            <a:noAutofit/>
          </a:bodyPr>
          <a:lstStyle/>
          <a:p>
            <a:pPr indent="0" lvl="0" marL="0" rtl="0" algn="l">
              <a:lnSpc>
                <a:spcPct val="95000"/>
              </a:lnSpc>
              <a:spcBef>
                <a:spcPts val="0"/>
              </a:spcBef>
              <a:spcAft>
                <a:spcPts val="0"/>
              </a:spcAft>
              <a:buClr>
                <a:srgbClr val="232425"/>
              </a:buClr>
              <a:buSzPts val="2800"/>
              <a:buFont typeface="Arial"/>
              <a:buNone/>
            </a:pPr>
            <a:r>
              <a:rPr lang="en"/>
              <a:t>ONE OF THE </a:t>
            </a:r>
            <a:r>
              <a:rPr lang="en"/>
              <a:t>FIRST</a:t>
            </a:r>
            <a:r>
              <a:rPr lang="en"/>
              <a:t> DATA VISUALIZATIONS</a:t>
            </a:r>
            <a:endParaRPr/>
          </a:p>
        </p:txBody>
      </p:sp>
      <p:pic>
        <p:nvPicPr>
          <p:cNvPr id="60" name="Google Shape;60;p14"/>
          <p:cNvPicPr preferRelativeResize="0"/>
          <p:nvPr>
            <p:ph idx="1" type="body"/>
          </p:nvPr>
        </p:nvPicPr>
        <p:blipFill rotWithShape="1">
          <a:blip r:embed="rId3">
            <a:alphaModFix/>
          </a:blip>
          <a:srcRect b="0" l="0" r="0" t="0"/>
          <a:stretch/>
        </p:blipFill>
        <p:spPr>
          <a:xfrm>
            <a:off x="1265259" y="1192232"/>
            <a:ext cx="6765900" cy="3506700"/>
          </a:xfrm>
          <a:prstGeom prst="rect">
            <a:avLst/>
          </a:prstGeom>
          <a:noFill/>
          <a:ln>
            <a:noFill/>
          </a:ln>
        </p:spPr>
      </p:pic>
      <p:sp>
        <p:nvSpPr>
          <p:cNvPr id="61" name="Google Shape;61;p14"/>
          <p:cNvSpPr txBox="1"/>
          <p:nvPr>
            <p:ph idx="12" type="sldNum"/>
          </p:nvPr>
        </p:nvSpPr>
        <p:spPr>
          <a:xfrm>
            <a:off x="4343400" y="4855282"/>
            <a:ext cx="457200" cy="13716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p14:dur="25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457201" y="358378"/>
            <a:ext cx="8372901" cy="621711"/>
          </a:xfrm>
          <a:prstGeom prst="rect">
            <a:avLst/>
          </a:prstGeom>
          <a:noFill/>
          <a:ln>
            <a:noFill/>
          </a:ln>
        </p:spPr>
        <p:txBody>
          <a:bodyPr anchorCtr="0" anchor="b" bIns="0" lIns="0" spcFirstLastPara="1" rIns="0" wrap="square" tIns="0">
            <a:noAutofit/>
          </a:bodyPr>
          <a:lstStyle/>
          <a:p>
            <a:pPr indent="0" lvl="0" marL="0" rtl="0" algn="l">
              <a:lnSpc>
                <a:spcPct val="95000"/>
              </a:lnSpc>
              <a:spcBef>
                <a:spcPts val="0"/>
              </a:spcBef>
              <a:spcAft>
                <a:spcPts val="0"/>
              </a:spcAft>
              <a:buClr>
                <a:srgbClr val="232425"/>
              </a:buClr>
              <a:buSzPts val="2800"/>
              <a:buFont typeface="Arial"/>
              <a:buNone/>
            </a:pPr>
            <a:r>
              <a:rPr lang="en"/>
              <a:t>JOHN SNOW</a:t>
            </a:r>
            <a:endParaRPr/>
          </a:p>
        </p:txBody>
      </p:sp>
      <p:sp>
        <p:nvSpPr>
          <p:cNvPr id="67" name="Google Shape;67;p15"/>
          <p:cNvSpPr txBox="1"/>
          <p:nvPr>
            <p:ph idx="2" type="body"/>
          </p:nvPr>
        </p:nvSpPr>
        <p:spPr>
          <a:xfrm>
            <a:off x="457201" y="1009912"/>
            <a:ext cx="8372901" cy="37478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accent2"/>
              </a:buClr>
              <a:buSzPts val="2000"/>
              <a:buNone/>
            </a:pPr>
            <a:r>
              <a:rPr lang="en"/>
              <a:t>The Father of Modern Epidemiology</a:t>
            </a:r>
            <a:endParaRPr/>
          </a:p>
          <a:p>
            <a:pPr indent="0" lvl="0" marL="2286000" rtl="0" algn="l">
              <a:lnSpc>
                <a:spcPct val="90000"/>
              </a:lnSpc>
              <a:spcBef>
                <a:spcPts val="0"/>
              </a:spcBef>
              <a:spcAft>
                <a:spcPts val="0"/>
              </a:spcAft>
              <a:buClr>
                <a:schemeClr val="accent2"/>
              </a:buClr>
              <a:buSzPts val="2000"/>
              <a:buNone/>
            </a:pPr>
            <a:r>
              <a:rPr lang="en"/>
              <a:t>      </a:t>
            </a:r>
            <a:r>
              <a:rPr b="0" lang="en"/>
              <a:t>(population health research)</a:t>
            </a:r>
            <a:r>
              <a:rPr lang="en"/>
              <a:t>	</a:t>
            </a:r>
            <a:endParaRPr/>
          </a:p>
        </p:txBody>
      </p:sp>
      <p:sp>
        <p:nvSpPr>
          <p:cNvPr id="68" name="Google Shape;68;p15"/>
          <p:cNvSpPr txBox="1"/>
          <p:nvPr>
            <p:ph idx="12" type="sldNum"/>
          </p:nvPr>
        </p:nvSpPr>
        <p:spPr>
          <a:xfrm>
            <a:off x="4343400" y="4855282"/>
            <a:ext cx="457200" cy="13716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None/>
            </a:pPr>
            <a:fld id="{00000000-1234-1234-1234-123412341234}" type="slidenum">
              <a:rPr lang="en"/>
              <a:t>‹#›</a:t>
            </a:fld>
            <a:endParaRPr/>
          </a:p>
        </p:txBody>
      </p:sp>
      <p:pic>
        <p:nvPicPr>
          <p:cNvPr id="69" name="Google Shape;69;p15"/>
          <p:cNvPicPr preferRelativeResize="0"/>
          <p:nvPr/>
        </p:nvPicPr>
        <p:blipFill rotWithShape="1">
          <a:blip r:embed="rId3">
            <a:alphaModFix/>
          </a:blip>
          <a:srcRect b="0" l="0" r="0" t="0"/>
          <a:stretch/>
        </p:blipFill>
        <p:spPr>
          <a:xfrm>
            <a:off x="3008855" y="2019611"/>
            <a:ext cx="4683930" cy="2810358"/>
          </a:xfrm>
          <a:prstGeom prst="rect">
            <a:avLst/>
          </a:prstGeom>
          <a:noFill/>
          <a:ln>
            <a:noFill/>
          </a:ln>
        </p:spPr>
      </p:pic>
      <p:pic>
        <p:nvPicPr>
          <p:cNvPr id="70" name="Google Shape;70;p15"/>
          <p:cNvPicPr preferRelativeResize="0"/>
          <p:nvPr>
            <p:ph idx="1" type="body"/>
          </p:nvPr>
        </p:nvPicPr>
        <p:blipFill rotWithShape="1">
          <a:blip r:embed="rId4">
            <a:alphaModFix/>
          </a:blip>
          <a:srcRect b="0" l="0" r="0" t="0"/>
          <a:stretch/>
        </p:blipFill>
        <p:spPr>
          <a:xfrm>
            <a:off x="558785" y="1818792"/>
            <a:ext cx="3176700" cy="1905900"/>
          </a:xfrm>
          <a:prstGeom prst="rect">
            <a:avLst/>
          </a:prstGeom>
          <a:noFill/>
          <a:ln>
            <a:noFill/>
          </a:ln>
        </p:spPr>
      </p:pic>
      <p:pic>
        <p:nvPicPr>
          <p:cNvPr id="71" name="Google Shape;71;p15"/>
          <p:cNvPicPr preferRelativeResize="0"/>
          <p:nvPr/>
        </p:nvPicPr>
        <p:blipFill>
          <a:blip r:embed="rId5">
            <a:alphaModFix/>
          </a:blip>
          <a:stretch>
            <a:fillRect/>
          </a:stretch>
        </p:blipFill>
        <p:spPr>
          <a:xfrm>
            <a:off x="7102826" y="244100"/>
            <a:ext cx="1906952" cy="2542602"/>
          </a:xfrm>
          <a:prstGeom prst="rect">
            <a:avLst/>
          </a:prstGeom>
          <a:noFill/>
          <a:ln>
            <a:noFill/>
          </a:ln>
        </p:spPr>
      </p:pic>
    </p:spTree>
  </p:cSld>
  <p:clrMapOvr>
    <a:masterClrMapping/>
  </p:clrMapOvr>
  <mc:AlternateContent>
    <mc:Choice Requires="p14">
      <p:transition p14:dur="25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457201" y="358378"/>
            <a:ext cx="8373000" cy="621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The Broad Street Pump</a:t>
            </a:r>
            <a:endParaRPr/>
          </a:p>
        </p:txBody>
      </p:sp>
      <p:sp>
        <p:nvSpPr>
          <p:cNvPr id="77" name="Google Shape;77;p16"/>
          <p:cNvSpPr txBox="1"/>
          <p:nvPr>
            <p:ph idx="1" type="body"/>
          </p:nvPr>
        </p:nvSpPr>
        <p:spPr>
          <a:xfrm>
            <a:off x="457200" y="1408350"/>
            <a:ext cx="2963400" cy="3317100"/>
          </a:xfrm>
          <a:prstGeom prst="rect">
            <a:avLst/>
          </a:prstGeom>
        </p:spPr>
        <p:txBody>
          <a:bodyPr anchorCtr="0" anchor="t" bIns="45700" lIns="0" spcFirstLastPara="1" rIns="0" wrap="square" tIns="0">
            <a:noAutofit/>
          </a:bodyPr>
          <a:lstStyle/>
          <a:p>
            <a:pPr indent="0" lvl="0" marL="0" rtl="0" algn="l">
              <a:spcBef>
                <a:spcPts val="600"/>
              </a:spcBef>
              <a:spcAft>
                <a:spcPts val="0"/>
              </a:spcAft>
              <a:buNone/>
            </a:pPr>
            <a:r>
              <a:rPr lang="en"/>
              <a:t>Snow is known for mapping the deaths which were centered around the Broad Street Pump.</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But w</a:t>
            </a:r>
            <a:r>
              <a:rPr lang="en"/>
              <a:t>hat </a:t>
            </a:r>
            <a:r>
              <a:rPr lang="en"/>
              <a:t>do you think</a:t>
            </a:r>
            <a:r>
              <a:rPr lang="en"/>
              <a:t> the</a:t>
            </a:r>
            <a:r>
              <a:rPr lang="en"/>
              <a:t> outline he drew around the Broad Street Pump represents?</a:t>
            </a:r>
            <a:endParaRPr/>
          </a:p>
        </p:txBody>
      </p:sp>
      <p:pic>
        <p:nvPicPr>
          <p:cNvPr id="78" name="Google Shape;78;p16"/>
          <p:cNvPicPr preferRelativeResize="0"/>
          <p:nvPr/>
        </p:nvPicPr>
        <p:blipFill>
          <a:blip r:embed="rId3">
            <a:alphaModFix/>
          </a:blip>
          <a:stretch>
            <a:fillRect/>
          </a:stretch>
        </p:blipFill>
        <p:spPr>
          <a:xfrm>
            <a:off x="4572000" y="614215"/>
            <a:ext cx="4258199" cy="411708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457201" y="358378"/>
            <a:ext cx="8373000" cy="621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Considering time…</a:t>
            </a:r>
            <a:endParaRPr/>
          </a:p>
        </p:txBody>
      </p:sp>
      <p:sp>
        <p:nvSpPr>
          <p:cNvPr id="84" name="Google Shape;84;p17"/>
          <p:cNvSpPr txBox="1"/>
          <p:nvPr>
            <p:ph idx="1" type="body"/>
          </p:nvPr>
        </p:nvSpPr>
        <p:spPr>
          <a:xfrm>
            <a:off x="457200" y="1408350"/>
            <a:ext cx="2434800" cy="3317100"/>
          </a:xfrm>
          <a:prstGeom prst="rect">
            <a:avLst/>
          </a:prstGeom>
        </p:spPr>
        <p:txBody>
          <a:bodyPr anchorCtr="0" anchor="t" bIns="45700" lIns="0" spcFirstLastPara="1" rIns="0" wrap="square" tIns="0">
            <a:noAutofit/>
          </a:bodyPr>
          <a:lstStyle/>
          <a:p>
            <a:pPr indent="0" lvl="0" marL="0" rtl="0" algn="l">
              <a:spcBef>
                <a:spcPts val="600"/>
              </a:spcBef>
              <a:spcAft>
                <a:spcPts val="0"/>
              </a:spcAft>
              <a:buNone/>
            </a:pPr>
            <a:r>
              <a:rPr lang="en"/>
              <a:t>Using the patterns of the outbreak, Snow convinced authorities to remove the pump handle.</a:t>
            </a:r>
            <a:endParaRPr/>
          </a:p>
          <a:p>
            <a:pPr indent="0" lvl="0" marL="0" rtl="0" algn="l">
              <a:spcBef>
                <a:spcPts val="600"/>
              </a:spcBef>
              <a:spcAft>
                <a:spcPts val="0"/>
              </a:spcAft>
              <a:buNone/>
            </a:pPr>
            <a:r>
              <a:t/>
            </a:r>
            <a:endParaRPr/>
          </a:p>
          <a:p>
            <a:pPr indent="0" lvl="0" marL="0" rtl="0" algn="l">
              <a:spcBef>
                <a:spcPts val="600"/>
              </a:spcBef>
              <a:spcAft>
                <a:spcPts val="0"/>
              </a:spcAft>
              <a:buNone/>
            </a:pPr>
            <a:r>
              <a:rPr b="1" lang="en"/>
              <a:t>Did this end the outbreak?</a:t>
            </a:r>
            <a:endParaRPr b="1"/>
          </a:p>
        </p:txBody>
      </p:sp>
      <p:pic>
        <p:nvPicPr>
          <p:cNvPr id="85" name="Google Shape;85;p17"/>
          <p:cNvPicPr preferRelativeResize="0"/>
          <p:nvPr/>
        </p:nvPicPr>
        <p:blipFill>
          <a:blip r:embed="rId3">
            <a:alphaModFix/>
          </a:blip>
          <a:stretch>
            <a:fillRect/>
          </a:stretch>
        </p:blipFill>
        <p:spPr>
          <a:xfrm>
            <a:off x="3079925" y="1514325"/>
            <a:ext cx="5750274" cy="3105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457201" y="358378"/>
            <a:ext cx="8373000" cy="621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Moving toward developing a claim</a:t>
            </a:r>
            <a:endParaRPr/>
          </a:p>
        </p:txBody>
      </p:sp>
      <p:sp>
        <p:nvSpPr>
          <p:cNvPr id="91" name="Google Shape;91;p18"/>
          <p:cNvSpPr txBox="1"/>
          <p:nvPr>
            <p:ph idx="1" type="body"/>
          </p:nvPr>
        </p:nvSpPr>
        <p:spPr>
          <a:xfrm>
            <a:off x="457201" y="1408346"/>
            <a:ext cx="8373000" cy="3317100"/>
          </a:xfrm>
          <a:prstGeom prst="rect">
            <a:avLst/>
          </a:prstGeom>
        </p:spPr>
        <p:txBody>
          <a:bodyPr anchorCtr="0" anchor="t" bIns="45700" lIns="0" spcFirstLastPara="1" rIns="0" wrap="square" tIns="0">
            <a:noAutofit/>
          </a:bodyPr>
          <a:lstStyle/>
          <a:p>
            <a:pPr indent="0" lvl="0" marL="0" rtl="0" algn="l">
              <a:spcBef>
                <a:spcPts val="600"/>
              </a:spcBef>
              <a:spcAft>
                <a:spcPts val="0"/>
              </a:spcAft>
              <a:buNone/>
            </a:pPr>
            <a:r>
              <a:t/>
            </a:r>
            <a:endParaRPr/>
          </a:p>
        </p:txBody>
      </p:sp>
      <p:pic>
        <p:nvPicPr>
          <p:cNvPr id="92" name="Google Shape;92;p18"/>
          <p:cNvPicPr preferRelativeResize="0"/>
          <p:nvPr/>
        </p:nvPicPr>
        <p:blipFill>
          <a:blip r:embed="rId3">
            <a:alphaModFix/>
          </a:blip>
          <a:stretch>
            <a:fillRect/>
          </a:stretch>
        </p:blipFill>
        <p:spPr>
          <a:xfrm>
            <a:off x="424125" y="1219450"/>
            <a:ext cx="8439148" cy="3791026"/>
          </a:xfrm>
          <a:prstGeom prst="rect">
            <a:avLst/>
          </a:prstGeom>
          <a:noFill/>
          <a:ln>
            <a:noFill/>
          </a:ln>
        </p:spPr>
      </p:pic>
      <p:sp>
        <p:nvSpPr>
          <p:cNvPr id="93" name="Google Shape;93;p18"/>
          <p:cNvSpPr/>
          <p:nvPr/>
        </p:nvSpPr>
        <p:spPr>
          <a:xfrm>
            <a:off x="3524250" y="1028700"/>
            <a:ext cx="5429400" cy="3143400"/>
          </a:xfrm>
          <a:prstGeom prst="rect">
            <a:avLst/>
          </a:prstGeom>
          <a:noFill/>
          <a:ln cap="flat" cmpd="sng" w="38100">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